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98CB0C-BD86-42F4-9071-A509F92BA6E6}">
  <a:tblStyle styleId="{0E98CB0C-BD86-42F4-9071-A509F92BA6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f27838d5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f27838d5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5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62.png"/><Relationship Id="rId6" Type="http://schemas.openxmlformats.org/officeDocument/2006/relationships/image" Target="../media/image54.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7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73.png"/><Relationship Id="rId7" Type="http://schemas.openxmlformats.org/officeDocument/2006/relationships/image" Target="../media/image70.png"/><Relationship Id="rId8" Type="http://schemas.openxmlformats.org/officeDocument/2006/relationships/image" Target="../media/image8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9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83.png"/><Relationship Id="rId4" Type="http://schemas.openxmlformats.org/officeDocument/2006/relationships/image" Target="../media/image91.png"/><Relationship Id="rId9" Type="http://schemas.openxmlformats.org/officeDocument/2006/relationships/image" Target="../media/image84.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97.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4.png"/><Relationship Id="rId4" Type="http://schemas.openxmlformats.org/officeDocument/2006/relationships/image" Target="../media/image95.png"/><Relationship Id="rId9"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98.png"/><Relationship Id="rId7" Type="http://schemas.openxmlformats.org/officeDocument/2006/relationships/image" Target="../media/image92.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 Id="rId3" Type="http://schemas.openxmlformats.org/officeDocument/2006/relationships/image" Target="../media/image10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0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7.png"/><Relationship Id="rId4" Type="http://schemas.openxmlformats.org/officeDocument/2006/relationships/image" Target="../media/image108.jpg"/><Relationship Id="rId5" Type="http://schemas.openxmlformats.org/officeDocument/2006/relationships/image" Target="../media/image111.jpg"/><Relationship Id="rId6" Type="http://schemas.openxmlformats.org/officeDocument/2006/relationships/image" Target="../media/image1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7.png"/><Relationship Id="rId4" Type="http://schemas.openxmlformats.org/officeDocument/2006/relationships/image" Target="../media/image117.jpg"/><Relationship Id="rId5" Type="http://schemas.openxmlformats.org/officeDocument/2006/relationships/image" Target="../media/image113.jpg"/><Relationship Id="rId6" Type="http://schemas.openxmlformats.org/officeDocument/2006/relationships/image" Target="../media/image1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7.png"/><Relationship Id="rId4" Type="http://schemas.openxmlformats.org/officeDocument/2006/relationships/image" Target="../media/image115.jpg"/><Relationship Id="rId5" Type="http://schemas.openxmlformats.org/officeDocument/2006/relationships/image" Target="../media/image121.jpg"/><Relationship Id="rId6" Type="http://schemas.openxmlformats.org/officeDocument/2006/relationships/image" Target="../media/image118.jpg"/><Relationship Id="rId7" Type="http://schemas.openxmlformats.org/officeDocument/2006/relationships/image" Target="../media/image1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Code Injection</a:t>
            </a:r>
            <a:endParaRPr/>
          </a:p>
        </p:txBody>
      </p:sp>
      <p:sp>
        <p:nvSpPr>
          <p:cNvPr id="1131" name="Google Shape;113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Through both brute forcing and interpreting hashes, I was able to gain access to the webdav by establishing file sharing with my Kali box.</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4" name="Google Shape;1134;p63"/>
          <p:cNvGrpSpPr/>
          <p:nvPr/>
        </p:nvGrpSpPr>
        <p:grpSpPr>
          <a:xfrm>
            <a:off x="457181" y="887903"/>
            <a:ext cx="533372" cy="533480"/>
            <a:chOff x="457200" y="1378813"/>
            <a:chExt cx="695400" cy="695450"/>
          </a:xfrm>
        </p:grpSpPr>
        <p:sp>
          <p:nvSpPr>
            <p:cNvPr id="1135" name="Google Shape;113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6" name="Google Shape;113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3"/>
          <p:cNvGrpSpPr/>
          <p:nvPr/>
        </p:nvGrpSpPr>
        <p:grpSpPr>
          <a:xfrm>
            <a:off x="3228956" y="887903"/>
            <a:ext cx="533372" cy="533480"/>
            <a:chOff x="457200" y="1378813"/>
            <a:chExt cx="695400" cy="695450"/>
          </a:xfrm>
        </p:grpSpPr>
        <p:sp>
          <p:nvSpPr>
            <p:cNvPr id="1138" name="Google Shape;113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9" name="Google Shape;113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exploit allowed for a PHP reverse shell payload to be uploaded to the target machine. </a:t>
            </a:r>
            <a:endParaRPr sz="1200">
              <a:latin typeface="Roboto"/>
              <a:ea typeface="Roboto"/>
              <a:cs typeface="Roboto"/>
              <a:sym typeface="Roboto"/>
            </a:endParaRPr>
          </a:p>
        </p:txBody>
      </p:sp>
      <p:grpSp>
        <p:nvGrpSpPr>
          <p:cNvPr id="1142" name="Google Shape;1142;p63"/>
          <p:cNvGrpSpPr/>
          <p:nvPr/>
        </p:nvGrpSpPr>
        <p:grpSpPr>
          <a:xfrm>
            <a:off x="6134081" y="88865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5" name="Google Shape;1145;p63"/>
          <p:cNvPicPr preferRelativeResize="0"/>
          <p:nvPr/>
        </p:nvPicPr>
        <p:blipFill>
          <a:blip r:embed="rId3">
            <a:alphaModFix/>
          </a:blip>
          <a:stretch>
            <a:fillRect/>
          </a:stretch>
        </p:blipFill>
        <p:spPr>
          <a:xfrm>
            <a:off x="5983985" y="1480625"/>
            <a:ext cx="3042865" cy="315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Execution</a:t>
            </a:r>
            <a:endParaRPr/>
          </a:p>
        </p:txBody>
      </p:sp>
      <p:sp>
        <p:nvSpPr>
          <p:cNvPr id="1151" name="Google Shape;1151;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2" name="Google Shape;1152;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msfvenom to create a PHP reverse shell payload which was then copied onto the target machine. When run, connection was established.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4" name="Google Shape;1154;p64"/>
          <p:cNvGrpSpPr/>
          <p:nvPr/>
        </p:nvGrpSpPr>
        <p:grpSpPr>
          <a:xfrm>
            <a:off x="457181" y="887903"/>
            <a:ext cx="533372" cy="533480"/>
            <a:chOff x="457200" y="1378813"/>
            <a:chExt cx="695400" cy="695450"/>
          </a:xfrm>
        </p:grpSpPr>
        <p:sp>
          <p:nvSpPr>
            <p:cNvPr id="1155" name="Google Shape;1155;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6" name="Google Shape;1156;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4"/>
          <p:cNvGrpSpPr/>
          <p:nvPr/>
        </p:nvGrpSpPr>
        <p:grpSpPr>
          <a:xfrm>
            <a:off x="3228956" y="887903"/>
            <a:ext cx="533372" cy="533480"/>
            <a:chOff x="457200" y="1378813"/>
            <a:chExt cx="695400" cy="695450"/>
          </a:xfrm>
        </p:grpSpPr>
        <p:sp>
          <p:nvSpPr>
            <p:cNvPr id="1158" name="Google Shape;1158;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9" name="Google Shape;1159;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64"/>
          <p:cNvSpPr/>
          <p:nvPr/>
        </p:nvSpPr>
        <p:spPr>
          <a:xfrm flipH="1">
            <a:off x="3496050" y="1480575"/>
            <a:ext cx="2428500" cy="1135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4"/>
          <p:cNvSpPr txBox="1"/>
          <p:nvPr/>
        </p:nvSpPr>
        <p:spPr>
          <a:xfrm>
            <a:off x="3496050" y="1480625"/>
            <a:ext cx="2428500" cy="1048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Granted a user shell into the Capstone VM, with root access.</a:t>
            </a:r>
            <a:endParaRPr sz="1200">
              <a:latin typeface="Roboto"/>
              <a:ea typeface="Roboto"/>
              <a:cs typeface="Roboto"/>
              <a:sym typeface="Roboto"/>
            </a:endParaRPr>
          </a:p>
        </p:txBody>
      </p:sp>
      <p:grpSp>
        <p:nvGrpSpPr>
          <p:cNvPr id="1162" name="Google Shape;1162;p64"/>
          <p:cNvGrpSpPr/>
          <p:nvPr/>
        </p:nvGrpSpPr>
        <p:grpSpPr>
          <a:xfrm>
            <a:off x="7080406" y="2235303"/>
            <a:ext cx="533372" cy="533480"/>
            <a:chOff x="457200" y="1378813"/>
            <a:chExt cx="695400" cy="695450"/>
          </a:xfrm>
        </p:grpSpPr>
        <p:sp>
          <p:nvSpPr>
            <p:cNvPr id="1163" name="Google Shape;116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4" name="Google Shape;116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5" name="Google Shape;1165;p64"/>
          <p:cNvPicPr preferRelativeResize="0"/>
          <p:nvPr/>
        </p:nvPicPr>
        <p:blipFill>
          <a:blip r:embed="rId3">
            <a:alphaModFix/>
          </a:blip>
          <a:stretch>
            <a:fillRect/>
          </a:stretch>
        </p:blipFill>
        <p:spPr>
          <a:xfrm>
            <a:off x="3305175" y="2768775"/>
            <a:ext cx="5558824" cy="199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71" name="Google Shape;1171;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72" name="Google Shape;1172;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78" name="Google Shape;1178;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79" name="Google Shape;117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0" name="Google Shape;1180;p66"/>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port scan occurs on Sept. 13, at 23:30 PDT</a:t>
            </a:r>
            <a:endParaRPr sz="1200"/>
          </a:p>
          <a:p>
            <a:pPr indent="-167640" lvl="0" marL="320040" rtl="0" algn="l">
              <a:spcBef>
                <a:spcPts val="0"/>
              </a:spcBef>
              <a:spcAft>
                <a:spcPts val="0"/>
              </a:spcAft>
              <a:buSzPts val="1200"/>
              <a:buChar char="●"/>
            </a:pPr>
            <a:r>
              <a:rPr lang="en" sz="1200"/>
              <a:t>There were 335,126 packets sent from 198.162.1.90 at the start of the port scan.</a:t>
            </a:r>
            <a:endParaRPr sz="1200"/>
          </a:p>
          <a:p>
            <a:pPr indent="-167640" lvl="0" marL="320040" rtl="0" algn="l">
              <a:spcBef>
                <a:spcPts val="0"/>
              </a:spcBef>
              <a:spcAft>
                <a:spcPts val="0"/>
              </a:spcAft>
              <a:buSzPts val="1200"/>
              <a:buChar char="●"/>
            </a:pPr>
            <a:r>
              <a:rPr lang="en" sz="1200"/>
              <a:t>The sudden spike in network traffic helps us identify when the port scan took place.</a:t>
            </a:r>
            <a:endParaRPr sz="1200"/>
          </a:p>
        </p:txBody>
      </p:sp>
      <p:pic>
        <p:nvPicPr>
          <p:cNvPr id="1181" name="Google Shape;1181;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82" name="Google Shape;1182;p66"/>
          <p:cNvPicPr preferRelativeResize="0"/>
          <p:nvPr/>
        </p:nvPicPr>
        <p:blipFill>
          <a:blip r:embed="rId4">
            <a:alphaModFix/>
          </a:blip>
          <a:stretch>
            <a:fillRect/>
          </a:stretch>
        </p:blipFill>
        <p:spPr>
          <a:xfrm>
            <a:off x="367350" y="1821800"/>
            <a:ext cx="8409300" cy="243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8" name="Google Shape;1188;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89" name="Google Shape;118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0" name="Google Shape;1190;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71,671 HTTP requests made at 23:50 PDT against the “/company_folders/secret_folder/” on the public facing website. It contained instructions on how to set up local file sharing with the private webdav portion of the website.</a:t>
            </a:r>
            <a:endParaRPr sz="1200"/>
          </a:p>
        </p:txBody>
      </p:sp>
      <p:pic>
        <p:nvPicPr>
          <p:cNvPr id="1191" name="Google Shape;1191;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2" name="Google Shape;1192;p67"/>
          <p:cNvPicPr preferRelativeResize="0"/>
          <p:nvPr/>
        </p:nvPicPr>
        <p:blipFill>
          <a:blip r:embed="rId4">
            <a:alphaModFix/>
          </a:blip>
          <a:stretch>
            <a:fillRect/>
          </a:stretch>
        </p:blipFill>
        <p:spPr>
          <a:xfrm>
            <a:off x="208250" y="1690100"/>
            <a:ext cx="4540375" cy="1403975"/>
          </a:xfrm>
          <a:prstGeom prst="rect">
            <a:avLst/>
          </a:prstGeom>
          <a:noFill/>
          <a:ln>
            <a:noFill/>
          </a:ln>
        </p:spPr>
      </p:pic>
      <p:pic>
        <p:nvPicPr>
          <p:cNvPr id="1193" name="Google Shape;1193;p67"/>
          <p:cNvPicPr preferRelativeResize="0"/>
          <p:nvPr/>
        </p:nvPicPr>
        <p:blipFill>
          <a:blip r:embed="rId5">
            <a:alphaModFix/>
          </a:blip>
          <a:stretch>
            <a:fillRect/>
          </a:stretch>
        </p:blipFill>
        <p:spPr>
          <a:xfrm>
            <a:off x="4539307" y="1690089"/>
            <a:ext cx="4604693" cy="1454611"/>
          </a:xfrm>
          <a:prstGeom prst="rect">
            <a:avLst/>
          </a:prstGeom>
          <a:noFill/>
          <a:ln>
            <a:noFill/>
          </a:ln>
        </p:spPr>
      </p:pic>
      <p:pic>
        <p:nvPicPr>
          <p:cNvPr id="1194" name="Google Shape;1194;p67"/>
          <p:cNvPicPr preferRelativeResize="0"/>
          <p:nvPr/>
        </p:nvPicPr>
        <p:blipFill>
          <a:blip r:embed="rId6">
            <a:alphaModFix/>
          </a:blip>
          <a:stretch>
            <a:fillRect/>
          </a:stretch>
        </p:blipFill>
        <p:spPr>
          <a:xfrm>
            <a:off x="152400" y="3297100"/>
            <a:ext cx="8749963" cy="146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00" name="Google Shape;120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68"/>
          <p:cNvSpPr txBox="1"/>
          <p:nvPr>
            <p:ph idx="1" type="subTitle"/>
          </p:nvPr>
        </p:nvSpPr>
        <p:spPr>
          <a:xfrm>
            <a:off x="392675" y="688800"/>
            <a:ext cx="5196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71,665 requests were made in the attack. The unusually high number was due to hydra initially being given the wrong user </a:t>
            </a:r>
            <a:r>
              <a:rPr lang="en" sz="1200"/>
              <a:t>credentials. </a:t>
            </a:r>
            <a:endParaRPr sz="1200"/>
          </a:p>
          <a:p>
            <a:pPr indent="-167640" lvl="0" marL="320040" rtl="0" algn="l">
              <a:spcBef>
                <a:spcPts val="0"/>
              </a:spcBef>
              <a:spcAft>
                <a:spcPts val="0"/>
              </a:spcAft>
              <a:buSzPts val="1200"/>
              <a:buChar char="●"/>
            </a:pPr>
            <a:r>
              <a:rPr lang="en" sz="1200"/>
              <a:t>Once the correct credentials were given, there were about 10,142 requests made before a successful attempt. </a:t>
            </a:r>
            <a:endParaRPr sz="1200"/>
          </a:p>
        </p:txBody>
      </p:sp>
      <p:pic>
        <p:nvPicPr>
          <p:cNvPr id="1202" name="Google Shape;1202;p68"/>
          <p:cNvPicPr preferRelativeResize="0"/>
          <p:nvPr/>
        </p:nvPicPr>
        <p:blipFill>
          <a:blip r:embed="rId3">
            <a:alphaModFix/>
          </a:blip>
          <a:stretch>
            <a:fillRect/>
          </a:stretch>
        </p:blipFill>
        <p:spPr>
          <a:xfrm>
            <a:off x="460550" y="688812"/>
            <a:ext cx="424701" cy="331225"/>
          </a:xfrm>
          <a:prstGeom prst="rect">
            <a:avLst/>
          </a:prstGeom>
          <a:noFill/>
          <a:ln>
            <a:noFill/>
          </a:ln>
        </p:spPr>
      </p:pic>
      <p:pic>
        <p:nvPicPr>
          <p:cNvPr id="1203" name="Google Shape;1203;p68"/>
          <p:cNvPicPr preferRelativeResize="0"/>
          <p:nvPr/>
        </p:nvPicPr>
        <p:blipFill>
          <a:blip r:embed="rId4">
            <a:alphaModFix/>
          </a:blip>
          <a:stretch>
            <a:fillRect/>
          </a:stretch>
        </p:blipFill>
        <p:spPr>
          <a:xfrm>
            <a:off x="61275" y="1660500"/>
            <a:ext cx="5464025" cy="2279200"/>
          </a:xfrm>
          <a:prstGeom prst="rect">
            <a:avLst/>
          </a:prstGeom>
          <a:noFill/>
          <a:ln>
            <a:noFill/>
          </a:ln>
        </p:spPr>
      </p:pic>
      <p:pic>
        <p:nvPicPr>
          <p:cNvPr id="1204" name="Google Shape;1204;p68"/>
          <p:cNvPicPr preferRelativeResize="0"/>
          <p:nvPr/>
        </p:nvPicPr>
        <p:blipFill>
          <a:blip r:embed="rId5">
            <a:alphaModFix/>
          </a:blip>
          <a:stretch>
            <a:fillRect/>
          </a:stretch>
        </p:blipFill>
        <p:spPr>
          <a:xfrm>
            <a:off x="152400" y="4092101"/>
            <a:ext cx="5601239" cy="672149"/>
          </a:xfrm>
          <a:prstGeom prst="rect">
            <a:avLst/>
          </a:prstGeom>
          <a:noFill/>
          <a:ln>
            <a:noFill/>
          </a:ln>
        </p:spPr>
      </p:pic>
      <p:sp>
        <p:nvSpPr>
          <p:cNvPr id="1205" name="Google Shape;1205;p68"/>
          <p:cNvSpPr txBox="1"/>
          <p:nvPr/>
        </p:nvSpPr>
        <p:spPr>
          <a:xfrm>
            <a:off x="5123250" y="779625"/>
            <a:ext cx="3736200" cy="585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200">
                <a:latin typeface="Roboto"/>
                <a:ea typeface="Roboto"/>
                <a:cs typeface="Roboto"/>
                <a:sym typeface="Roboto"/>
              </a:rPr>
              <a:t>There was 4 successful attempts, being given a 301 response code.</a:t>
            </a:r>
            <a:endParaRPr sz="1200">
              <a:latin typeface="Roboto"/>
              <a:ea typeface="Roboto"/>
              <a:cs typeface="Roboto"/>
              <a:sym typeface="Roboto"/>
            </a:endParaRPr>
          </a:p>
        </p:txBody>
      </p:sp>
      <p:pic>
        <p:nvPicPr>
          <p:cNvPr id="1206" name="Google Shape;1206;p68"/>
          <p:cNvPicPr preferRelativeResize="0"/>
          <p:nvPr/>
        </p:nvPicPr>
        <p:blipFill>
          <a:blip r:embed="rId6">
            <a:alphaModFix/>
          </a:blip>
          <a:stretch>
            <a:fillRect/>
          </a:stretch>
        </p:blipFill>
        <p:spPr>
          <a:xfrm>
            <a:off x="5525300" y="1660500"/>
            <a:ext cx="3631000" cy="904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12" name="Google Shape;1212;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3" name="Google Shape;1213;p69"/>
          <p:cNvSpPr txBox="1"/>
          <p:nvPr>
            <p:ph idx="1" type="subTitle"/>
          </p:nvPr>
        </p:nvSpPr>
        <p:spPr>
          <a:xfrm>
            <a:off x="192375" y="7541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in total 20,915 request to the directory. Only 12 of those were successful.</a:t>
            </a:r>
            <a:endParaRPr sz="1200"/>
          </a:p>
          <a:p>
            <a:pPr indent="-167640" lvl="0" marL="320040" rtl="0" algn="l">
              <a:spcBef>
                <a:spcPts val="0"/>
              </a:spcBef>
              <a:spcAft>
                <a:spcPts val="0"/>
              </a:spcAft>
              <a:buSzPts val="1200"/>
              <a:buChar char="●"/>
            </a:pPr>
            <a:r>
              <a:rPr lang="en" sz="1200"/>
              <a:t>The passwd.dav and the exploit.php </a:t>
            </a:r>
            <a:r>
              <a:rPr lang="en" sz="1200"/>
              <a:t>file were the most requested files.</a:t>
            </a:r>
            <a:endParaRPr sz="1200"/>
          </a:p>
        </p:txBody>
      </p:sp>
      <p:pic>
        <p:nvPicPr>
          <p:cNvPr id="1214" name="Google Shape;1214;p69"/>
          <p:cNvPicPr preferRelativeResize="0"/>
          <p:nvPr/>
        </p:nvPicPr>
        <p:blipFill>
          <a:blip r:embed="rId3">
            <a:alphaModFix/>
          </a:blip>
          <a:stretch>
            <a:fillRect/>
          </a:stretch>
        </p:blipFill>
        <p:spPr>
          <a:xfrm>
            <a:off x="308675" y="835137"/>
            <a:ext cx="424701" cy="331225"/>
          </a:xfrm>
          <a:prstGeom prst="rect">
            <a:avLst/>
          </a:prstGeom>
          <a:noFill/>
          <a:ln>
            <a:noFill/>
          </a:ln>
        </p:spPr>
      </p:pic>
      <p:pic>
        <p:nvPicPr>
          <p:cNvPr id="1215" name="Google Shape;1215;p69"/>
          <p:cNvPicPr preferRelativeResize="0"/>
          <p:nvPr/>
        </p:nvPicPr>
        <p:blipFill>
          <a:blip r:embed="rId4">
            <a:alphaModFix/>
          </a:blip>
          <a:stretch>
            <a:fillRect/>
          </a:stretch>
        </p:blipFill>
        <p:spPr>
          <a:xfrm>
            <a:off x="192375" y="1627725"/>
            <a:ext cx="3025700" cy="3171524"/>
          </a:xfrm>
          <a:prstGeom prst="rect">
            <a:avLst/>
          </a:prstGeom>
          <a:noFill/>
          <a:ln>
            <a:noFill/>
          </a:ln>
        </p:spPr>
      </p:pic>
      <p:pic>
        <p:nvPicPr>
          <p:cNvPr id="1216" name="Google Shape;1216;p69"/>
          <p:cNvPicPr preferRelativeResize="0"/>
          <p:nvPr/>
        </p:nvPicPr>
        <p:blipFill>
          <a:blip r:embed="rId5">
            <a:alphaModFix/>
          </a:blip>
          <a:stretch>
            <a:fillRect/>
          </a:stretch>
        </p:blipFill>
        <p:spPr>
          <a:xfrm>
            <a:off x="3218075" y="1666013"/>
            <a:ext cx="3474024" cy="3094951"/>
          </a:xfrm>
          <a:prstGeom prst="rect">
            <a:avLst/>
          </a:prstGeom>
          <a:noFill/>
          <a:ln>
            <a:noFill/>
          </a:ln>
        </p:spPr>
      </p:pic>
      <p:pic>
        <p:nvPicPr>
          <p:cNvPr id="1217" name="Google Shape;1217;p69"/>
          <p:cNvPicPr preferRelativeResize="0"/>
          <p:nvPr/>
        </p:nvPicPr>
        <p:blipFill>
          <a:blip r:embed="rId6">
            <a:alphaModFix/>
          </a:blip>
          <a:stretch>
            <a:fillRect/>
          </a:stretch>
        </p:blipFill>
        <p:spPr>
          <a:xfrm>
            <a:off x="6406950" y="1666025"/>
            <a:ext cx="2749350" cy="1976100"/>
          </a:xfrm>
          <a:prstGeom prst="rect">
            <a:avLst/>
          </a:prstGeom>
          <a:noFill/>
          <a:ln>
            <a:noFill/>
          </a:ln>
        </p:spPr>
      </p:pic>
      <p:sp>
        <p:nvSpPr>
          <p:cNvPr id="1218" name="Google Shape;1218;p69"/>
          <p:cNvSpPr txBox="1"/>
          <p:nvPr/>
        </p:nvSpPr>
        <p:spPr>
          <a:xfrm>
            <a:off x="5558625" y="800625"/>
            <a:ext cx="2749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flag:</a:t>
            </a:r>
            <a:endParaRPr/>
          </a:p>
        </p:txBody>
      </p:sp>
      <p:pic>
        <p:nvPicPr>
          <p:cNvPr id="1219" name="Google Shape;1219;p69"/>
          <p:cNvPicPr preferRelativeResize="0"/>
          <p:nvPr/>
        </p:nvPicPr>
        <p:blipFill>
          <a:blip r:embed="rId7">
            <a:alphaModFix/>
          </a:blip>
          <a:stretch>
            <a:fillRect/>
          </a:stretch>
        </p:blipFill>
        <p:spPr>
          <a:xfrm>
            <a:off x="6859949" y="865400"/>
            <a:ext cx="2147101" cy="749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5" name="Google Shape;1225;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26" name="Google Shape;1226;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32" name="Google Shape;1232;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3" name="Google Shape;1233;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 </a:t>
            </a:r>
            <a:endParaRPr sz="1400"/>
          </a:p>
          <a:p>
            <a:pPr indent="0" lvl="0" marL="0" rtl="0" algn="l">
              <a:spcBef>
                <a:spcPts val="0"/>
              </a:spcBef>
              <a:spcAft>
                <a:spcPts val="0"/>
              </a:spcAft>
              <a:buNone/>
            </a:pPr>
            <a:r>
              <a:rPr lang="en" sz="1400"/>
              <a:t>An alarm can be set to notify the admin every time HTTP </a:t>
            </a:r>
            <a:r>
              <a:rPr lang="en" sz="1400"/>
              <a:t>requests go past the 1000 mark. </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34" name="Google Shape;1234;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In order to mitigate port scans, conduct your own private port scans to make sure that there are no open </a:t>
            </a:r>
            <a:r>
              <a:rPr lang="en" sz="1400"/>
              <a:t>accessible</a:t>
            </a:r>
            <a:r>
              <a:rPr lang="en" sz="1400"/>
              <a:t> ports.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Install a firewall which can control which </a:t>
            </a:r>
            <a:r>
              <a:rPr lang="en" sz="1400"/>
              <a:t>ports</a:t>
            </a:r>
            <a:r>
              <a:rPr lang="en" sz="1400"/>
              <a:t> are open, as well as redirect port scan traffic. </a:t>
            </a:r>
            <a:endParaRPr sz="1400"/>
          </a:p>
        </p:txBody>
      </p:sp>
      <p:pic>
        <p:nvPicPr>
          <p:cNvPr id="1235" name="Google Shape;1235;p71"/>
          <p:cNvPicPr preferRelativeResize="0"/>
          <p:nvPr/>
        </p:nvPicPr>
        <p:blipFill>
          <a:blip r:embed="rId3">
            <a:alphaModFix/>
          </a:blip>
          <a:stretch>
            <a:fillRect/>
          </a:stretch>
        </p:blipFill>
        <p:spPr>
          <a:xfrm>
            <a:off x="129200" y="2855250"/>
            <a:ext cx="4408475" cy="1913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41" name="Google Shape;124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Any 10 consecutive failed authentications </a:t>
            </a:r>
            <a:r>
              <a:rPr lang="en" sz="1400"/>
              <a:t>triggers an alert to the administrator. </a:t>
            </a:r>
            <a:endParaRPr sz="1400"/>
          </a:p>
        </p:txBody>
      </p:sp>
      <p:sp>
        <p:nvSpPr>
          <p:cNvPr id="1243" name="Google Shape;1243;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Only allow access to the hidden directory through a company VPN which itself </a:t>
            </a:r>
            <a:r>
              <a:rPr lang="en" sz="1400"/>
              <a:t>requires</a:t>
            </a:r>
            <a:r>
              <a:rPr lang="en" sz="1400"/>
              <a:t> two </a:t>
            </a:r>
            <a:r>
              <a:rPr lang="en" sz="1400"/>
              <a:t>factor</a:t>
            </a:r>
            <a:r>
              <a:rPr lang="en" sz="1400"/>
              <a:t> authentication to access. </a:t>
            </a:r>
            <a:endParaRPr sz="1400"/>
          </a:p>
          <a:p>
            <a:pPr indent="-317500" lvl="0" marL="457200" rtl="0" algn="l">
              <a:spcBef>
                <a:spcPts val="0"/>
              </a:spcBef>
              <a:spcAft>
                <a:spcPts val="0"/>
              </a:spcAft>
              <a:buSzPts val="1400"/>
              <a:buChar char="●"/>
            </a:pPr>
            <a:r>
              <a:rPr lang="en" sz="1400"/>
              <a:t>Remove the directory from any search listings.</a:t>
            </a:r>
            <a:endParaRPr sz="1400"/>
          </a:p>
          <a:p>
            <a:pPr indent="-317500" lvl="0" marL="457200" rtl="0" algn="l">
              <a:spcBef>
                <a:spcPts val="0"/>
              </a:spcBef>
              <a:spcAft>
                <a:spcPts val="0"/>
              </a:spcAft>
              <a:buSzPts val="1400"/>
              <a:buChar char="●"/>
            </a:pPr>
            <a:r>
              <a:rPr lang="en" sz="1400"/>
              <a:t>If you’re </a:t>
            </a:r>
            <a:r>
              <a:rPr lang="en" sz="1400"/>
              <a:t>working</a:t>
            </a:r>
            <a:r>
              <a:rPr lang="en" sz="1400"/>
              <a:t> on an Apache web server, on your .htaccess file you can add line “Options -Indexes”, which will disable the directory listings on your site. The directory will  not be </a:t>
            </a:r>
            <a:r>
              <a:rPr lang="en" sz="1400"/>
              <a:t>accessible</a:t>
            </a:r>
            <a:r>
              <a:rPr lang="en" sz="1400"/>
              <a:t>, </a:t>
            </a:r>
            <a:r>
              <a:rPr lang="en" sz="1400"/>
              <a:t>because</a:t>
            </a:r>
            <a:r>
              <a:rPr lang="en" sz="1400"/>
              <a:t> it has no index file.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49" name="Google Shape;124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 An alarm triggers after 10 consecutive failed authentications.</a:t>
            </a:r>
            <a:endParaRPr sz="1400"/>
          </a:p>
          <a:p>
            <a:pPr indent="0" lvl="0" marL="0" rtl="0" algn="l">
              <a:spcBef>
                <a:spcPts val="0"/>
              </a:spcBef>
              <a:spcAft>
                <a:spcPts val="0"/>
              </a:spcAft>
              <a:buNone/>
            </a:pPr>
            <a:r>
              <a:t/>
            </a:r>
            <a:endParaRPr sz="1400"/>
          </a:p>
        </p:txBody>
      </p:sp>
      <p:sp>
        <p:nvSpPr>
          <p:cNvPr id="1251" name="Google Shape;1251;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Restrict</a:t>
            </a:r>
            <a:r>
              <a:rPr lang="en" sz="1400"/>
              <a:t> the amount of failed login attempts that can take place.</a:t>
            </a:r>
            <a:endParaRPr sz="1400"/>
          </a:p>
          <a:p>
            <a:pPr indent="-317500" lvl="0" marL="457200" rtl="0" algn="l">
              <a:spcBef>
                <a:spcPts val="0"/>
              </a:spcBef>
              <a:spcAft>
                <a:spcPts val="0"/>
              </a:spcAft>
              <a:buSzPts val="1400"/>
              <a:buChar char="●"/>
            </a:pPr>
            <a:r>
              <a:rPr lang="en" sz="1400"/>
              <a:t>Use Capitcha</a:t>
            </a:r>
            <a:endParaRPr sz="1400"/>
          </a:p>
          <a:p>
            <a:pPr indent="-317500" lvl="0" marL="457200" rtl="0" algn="l">
              <a:spcBef>
                <a:spcPts val="0"/>
              </a:spcBef>
              <a:spcAft>
                <a:spcPts val="0"/>
              </a:spcAft>
              <a:buSzPts val="1400"/>
              <a:buChar char="●"/>
            </a:pPr>
            <a:r>
              <a:rPr lang="en" sz="1400"/>
              <a:t>Limit login attempts to only specified IP </a:t>
            </a:r>
            <a:r>
              <a:rPr lang="en" sz="1400"/>
              <a:t>addresses.</a:t>
            </a:r>
            <a:endParaRPr sz="1400"/>
          </a:p>
          <a:p>
            <a:pPr indent="-317500" lvl="0" marL="457200" rtl="0" algn="l">
              <a:spcBef>
                <a:spcPts val="0"/>
              </a:spcBef>
              <a:spcAft>
                <a:spcPts val="0"/>
              </a:spcAft>
              <a:buSzPts val="1400"/>
              <a:buChar char="●"/>
            </a:pPr>
            <a:r>
              <a:rPr lang="en" sz="1400"/>
              <a:t>Make root capabilities inaccessible via shell through editing the </a:t>
            </a:r>
            <a:r>
              <a:rPr i="1" lang="en" sz="1400"/>
              <a:t>sshd_config </a:t>
            </a:r>
            <a:r>
              <a:rPr lang="en" sz="1400"/>
              <a:t>file.</a:t>
            </a:r>
            <a:endParaRPr sz="1400"/>
          </a:p>
          <a:p>
            <a:pPr indent="-317500" lvl="0" marL="457200" rtl="0" algn="l">
              <a:spcBef>
                <a:spcPts val="0"/>
              </a:spcBef>
              <a:spcAft>
                <a:spcPts val="0"/>
              </a:spcAft>
              <a:buSzPts val="1400"/>
              <a:buChar char="●"/>
            </a:pPr>
            <a:r>
              <a:rPr lang="en" sz="1400"/>
              <a:t>Regularly check the logs for abnormal activity.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57" name="Google Shape;1257;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8" name="Google Shape;1258;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Allow access to a pre-specified list of IP addresses. If any of these IP addresses </a:t>
            </a:r>
            <a:r>
              <a:rPr lang="en" sz="1400"/>
              <a:t>registers</a:t>
            </a:r>
            <a:r>
              <a:rPr lang="en" sz="1400"/>
              <a:t> a PUT request, send an alert and automatically restrict the user.</a:t>
            </a:r>
            <a:endParaRPr sz="1400"/>
          </a:p>
        </p:txBody>
      </p:sp>
      <p:sp>
        <p:nvSpPr>
          <p:cNvPr id="1259" name="Google Shape;1259;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Only allow authentication to specific IP </a:t>
            </a:r>
            <a:r>
              <a:rPr lang="en" sz="1400"/>
              <a:t>addresses</a:t>
            </a:r>
            <a:r>
              <a:rPr lang="en" sz="1400"/>
              <a:t>.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Set the WebDav to only have read access to the majority who authenticate, with write </a:t>
            </a:r>
            <a:r>
              <a:rPr lang="en" sz="1400"/>
              <a:t>privileges</a:t>
            </a:r>
            <a:r>
              <a:rPr lang="en" sz="1400"/>
              <a:t> to only a </a:t>
            </a:r>
            <a:r>
              <a:rPr lang="en" sz="1400"/>
              <a:t>singular</a:t>
            </a:r>
            <a:r>
              <a:rPr lang="en" sz="1400"/>
              <a:t> few IP addresses.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Allow access to WebDav only from a local area network, and not any external networks.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65" name="Google Shape;126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6" name="Google Shape;1266;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Alert if any executable files are uploaded, or if any non executable files (images, etc,.) increase the amount of space they take in comparison to when they were initially uploaded. Long strings within files can indicate encoding. </a:t>
            </a:r>
            <a:endParaRPr sz="1400"/>
          </a:p>
        </p:txBody>
      </p:sp>
      <p:sp>
        <p:nvSpPr>
          <p:cNvPr id="1267" name="Google Shape;1267;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Set up the host to block any executable files from being uploaded. </a:t>
            </a:r>
            <a:endParaRPr sz="1400"/>
          </a:p>
          <a:p>
            <a:pPr indent="-317500" lvl="0" marL="457200" rtl="0" algn="l">
              <a:spcBef>
                <a:spcPts val="0"/>
              </a:spcBef>
              <a:spcAft>
                <a:spcPts val="0"/>
              </a:spcAft>
              <a:buSzPts val="1400"/>
              <a:buChar char="●"/>
            </a:pPr>
            <a:r>
              <a:rPr lang="en" sz="1400"/>
              <a:t>Allow only specific file types to  be uploaded.</a:t>
            </a:r>
            <a:endParaRPr sz="1400"/>
          </a:p>
          <a:p>
            <a:pPr indent="-317500" lvl="0" marL="457200" rtl="0" algn="l">
              <a:spcBef>
                <a:spcPts val="0"/>
              </a:spcBef>
              <a:spcAft>
                <a:spcPts val="0"/>
              </a:spcAft>
              <a:buSzPts val="1400"/>
              <a:buChar char="●"/>
            </a:pPr>
            <a:r>
              <a:rPr lang="en" sz="1400"/>
              <a:t>Require authorization to upload files.</a:t>
            </a:r>
            <a:endParaRPr sz="1400"/>
          </a:p>
          <a:p>
            <a:pPr indent="-317500" lvl="0" marL="457200" rtl="0" algn="l">
              <a:spcBef>
                <a:spcPts val="0"/>
              </a:spcBef>
              <a:spcAft>
                <a:spcPts val="0"/>
              </a:spcAft>
              <a:buSzPts val="1400"/>
              <a:buChar char="●"/>
            </a:pPr>
            <a:r>
              <a:rPr lang="en" sz="1400"/>
              <a:t>Store any uploaded files in an area that is not web-</a:t>
            </a:r>
            <a:r>
              <a:rPr lang="en" sz="1400"/>
              <a:t>accessible</a:t>
            </a:r>
            <a:r>
              <a:rPr lang="en" sz="1400"/>
              <a:t>.</a:t>
            </a:r>
            <a:endParaRPr sz="1400"/>
          </a:p>
          <a:p>
            <a:pPr indent="-317500" lvl="0" marL="457200" rtl="0" algn="l">
              <a:spcBef>
                <a:spcPts val="0"/>
              </a:spcBef>
              <a:spcAft>
                <a:spcPts val="0"/>
              </a:spcAft>
              <a:buSzPts val="1400"/>
              <a:buChar char="●"/>
            </a:pPr>
            <a:r>
              <a:rPr lang="en" sz="1400"/>
              <a:t>Scramble file names and extensions that are uploaded to prevent any type of execution.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192.168.1.1/24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10.0.0.0.76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a:t>
            </a:r>
            <a:r>
              <a:rPr lang="en"/>
              <a:t>Windows 10</a:t>
            </a:r>
            <a:endParaRPr/>
          </a:p>
          <a:p>
            <a:pPr indent="0" lvl="0" marL="0" rtl="0" algn="l">
              <a:spcBef>
                <a:spcPts val="0"/>
              </a:spcBef>
              <a:spcAft>
                <a:spcPts val="0"/>
              </a:spcAft>
              <a:buClr>
                <a:schemeClr val="dk1"/>
              </a:buClr>
              <a:buSzPts val="1100"/>
              <a:buFont typeface="Arial"/>
              <a:buNone/>
            </a:pPr>
            <a:r>
              <a:rPr lang="en"/>
              <a:t>Hostname: Azure Hyper-V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115375" y="910475"/>
            <a:ext cx="6699600" cy="392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{0E98CB0C-BD86-42F4-9071-A509F92BA6E6}</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 V Azure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original server which has been split, housing the separate machines/servers below.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Box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Tracker which runs, in this instance,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{0E98CB0C-BD86-42F4-9071-A509F92BA6E6}</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Port 80 is open, and public facing.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Anyone who wants to potentially gain access to a server is able to by exploitation of web traffic, </a:t>
                      </a:r>
                      <a:r>
                        <a:rPr lang="en" sz="1200">
                          <a:solidFill>
                            <a:schemeClr val="dk1"/>
                          </a:solidFill>
                          <a:latin typeface="Roboto"/>
                          <a:ea typeface="Roboto"/>
                          <a:cs typeface="Roboto"/>
                          <a:sym typeface="Roboto"/>
                        </a:rPr>
                        <a:t>because</a:t>
                      </a:r>
                      <a:r>
                        <a:rPr lang="en" sz="1200">
                          <a:solidFill>
                            <a:schemeClr val="dk1"/>
                          </a:solidFill>
                          <a:latin typeface="Roboto"/>
                          <a:ea typeface="Roboto"/>
                          <a:cs typeface="Roboto"/>
                          <a:sym typeface="Roboto"/>
                        </a:rPr>
                        <a:t> port 80 is unrestricted.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An open port can be used to gain access as an attack vector, exploiting vulnerable servers or applications running http traffic over that port.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lnSpc>
                          <a:spcPct val="115000"/>
                        </a:lnSpc>
                        <a:spcBef>
                          <a:spcPts val="0"/>
                        </a:spcBef>
                        <a:spcAft>
                          <a:spcPts val="0"/>
                        </a:spcAft>
                        <a:buClr>
                          <a:schemeClr val="dk1"/>
                        </a:buClr>
                        <a:buSzPts val="1100"/>
                        <a:buFont typeface="Arial"/>
                        <a:buNone/>
                      </a:pPr>
                      <a:r>
                        <a:rPr lang="en" sz="1150">
                          <a:solidFill>
                            <a:srgbClr val="1D1C1D"/>
                          </a:solidFill>
                          <a:highlight>
                            <a:srgbClr val="FFFFFF"/>
                          </a:highlight>
                        </a:rPr>
                        <a:t>Brute Force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When an automated wordlist is used to try many different authentication combinations in a condensed span of time.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Brute Force vulnerability can be used to gain access to part of a server which </a:t>
                      </a:r>
                      <a:r>
                        <a:rPr lang="en" sz="1200">
                          <a:latin typeface="Roboto"/>
                          <a:ea typeface="Roboto"/>
                          <a:cs typeface="Roboto"/>
                          <a:sym typeface="Roboto"/>
                        </a:rPr>
                        <a:t>require</a:t>
                      </a:r>
                      <a:r>
                        <a:rPr lang="en" sz="1200">
                          <a:latin typeface="Roboto"/>
                          <a:ea typeface="Roboto"/>
                          <a:cs typeface="Roboto"/>
                          <a:sym typeface="Roboto"/>
                        </a:rPr>
                        <a:t> authentication for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Code Injection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When potentially malicious code is introduced to a system through a weakness in their input validation.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If code from an outside source can be introduced to a server and then run, it offers a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Remote Code Execution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When code that has been injected becomes executed by the target-side interpreter.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Possible access to any and all </a:t>
                      </a:r>
                      <a:r>
                        <a:rPr lang="en" sz="1200">
                          <a:latin typeface="Roboto"/>
                          <a:ea typeface="Roboto"/>
                          <a:cs typeface="Roboto"/>
                          <a:sym typeface="Roboto"/>
                        </a:rPr>
                        <a:t>information</a:t>
                      </a:r>
                      <a:r>
                        <a:rPr lang="en" sz="1200">
                          <a:latin typeface="Roboto"/>
                          <a:ea typeface="Roboto"/>
                          <a:cs typeface="Roboto"/>
                          <a:sym typeface="Roboto"/>
                        </a:rPr>
                        <a:t> on the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Port 80 Is Open, and Public Facing</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Used Nmap in order to scan the subnet for machines on the network.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Found a machine which was was running HTTP on an open port.</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5" name="Google Shape;1105;p61"/>
          <p:cNvPicPr preferRelativeResize="0"/>
          <p:nvPr/>
        </p:nvPicPr>
        <p:blipFill>
          <a:blip r:embed="rId3">
            <a:alphaModFix/>
          </a:blip>
          <a:stretch>
            <a:fillRect/>
          </a:stretch>
        </p:blipFill>
        <p:spPr>
          <a:xfrm>
            <a:off x="5994000" y="1608725"/>
            <a:ext cx="3108375" cy="289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Vulnerability</a:t>
            </a:r>
            <a:endParaRPr/>
          </a:p>
        </p:txBody>
      </p:sp>
      <p:sp>
        <p:nvSpPr>
          <p:cNvPr id="1111" name="Google Shape;111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2" name="Google Shape;1112;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hydra and the wordlist rockyou.txt, I bruteforced the hidden directory on the WebDav app.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62"/>
          <p:cNvSpPr/>
          <p:nvPr/>
        </p:nvSpPr>
        <p:spPr>
          <a:xfrm flipH="1">
            <a:off x="3496050" y="1480575"/>
            <a:ext cx="2428500" cy="1323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txBox="1"/>
          <p:nvPr/>
        </p:nvSpPr>
        <p:spPr>
          <a:xfrm>
            <a:off x="3496050" y="1480625"/>
            <a:ext cx="2428500" cy="1323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Gave me authentication into the secret folder on the Capstone machine. </a:t>
            </a:r>
            <a:endParaRPr sz="1200">
              <a:latin typeface="Roboto"/>
              <a:ea typeface="Roboto"/>
              <a:cs typeface="Roboto"/>
              <a:sym typeface="Roboto"/>
            </a:endParaRPr>
          </a:p>
        </p:txBody>
      </p:sp>
      <p:grpSp>
        <p:nvGrpSpPr>
          <p:cNvPr id="1122" name="Google Shape;1122;p62"/>
          <p:cNvGrpSpPr/>
          <p:nvPr/>
        </p:nvGrpSpPr>
        <p:grpSpPr>
          <a:xfrm>
            <a:off x="3496056" y="3341228"/>
            <a:ext cx="533372" cy="533480"/>
            <a:chOff x="457200" y="1378813"/>
            <a:chExt cx="695400" cy="695450"/>
          </a:xfrm>
        </p:grpSpPr>
        <p:sp>
          <p:nvSpPr>
            <p:cNvPr id="1123" name="Google Shape;112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62"/>
          <p:cNvPicPr preferRelativeResize="0"/>
          <p:nvPr/>
        </p:nvPicPr>
        <p:blipFill>
          <a:blip r:embed="rId3">
            <a:alphaModFix/>
          </a:blip>
          <a:stretch>
            <a:fillRect/>
          </a:stretch>
        </p:blipFill>
        <p:spPr>
          <a:xfrm>
            <a:off x="3496038" y="4026625"/>
            <a:ext cx="5524500" cy="81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